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748671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Perspectives d'Avenir pour les Systèmes d'Informations Industriels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5414724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systèmes d'informations industriels offrent des opportunités passionnantes pour les entreprises. Voici 5 domaines clés qui façonneront leur avenir.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07954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9. La Main-d'oeuvre Augmentée par l'IA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6319599" y="29751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97122" y="3016806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7041713" y="3051453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Assistance pour les Travailleurs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041713" y="3967996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L'IA peut fournir des conseils, une formation et du soutien pour les travailleurs.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485" y="29751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4148" y="301680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10891599" y="3051453"/>
            <a:ext cx="2385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Productivité Accrue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891599" y="3620810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travailleurs peuvent être plus productifs et suivre les bonnes pratiques plus facilement avec l'utilisation de l'IA.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19599" y="57935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8072" y="583525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041713" y="58699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Sécurité renforcée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041713" y="6439257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L'utilisation de l'IA peut permettre de réduire les accidents de travail et autres incidents imprévus.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243"/>
          </a:xfrm>
          <a:prstGeom prst="rect">
            <a:avLst/>
          </a:prstGeom>
          <a:solidFill>
            <a:srgbClr val="FFFFFF">
              <a:alpha val="75000"/>
            </a:srgbClr>
          </a:solidFill>
          <a:ln w="11549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886789" y="512683"/>
            <a:ext cx="8856821" cy="11651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88"/>
              </a:lnSpc>
              <a:buNone/>
            </a:pPr>
            <a:r>
              <a:rPr lang="en-US" sz="367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10. Les Systèmes Cyber-physiques et les Systèmes d'Information Industriels</a:t>
            </a:r>
            <a:endParaRPr lang="en-US" sz="3670" dirty="0"/>
          </a:p>
        </p:txBody>
      </p:sp>
      <p:sp>
        <p:nvSpPr>
          <p:cNvPr id="5" name="Shape 2"/>
          <p:cNvSpPr/>
          <p:nvPr/>
        </p:nvSpPr>
        <p:spPr>
          <a:xfrm>
            <a:off x="2886789" y="2050733"/>
            <a:ext cx="8856821" cy="5670828"/>
          </a:xfrm>
          <a:prstGeom prst="roundRect">
            <a:avLst>
              <a:gd name="adj" fmla="val 1480"/>
            </a:avLst>
          </a:prstGeom>
          <a:noFill/>
          <a:ln w="11549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898338" y="2062282"/>
            <a:ext cx="8833723" cy="19842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3084790" y="2256353"/>
            <a:ext cx="3032760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4"/>
              </a:lnSpc>
              <a:buNone/>
            </a:pPr>
            <a:r>
              <a:rPr lang="en-US" sz="1835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Création de Modèles Virtuels</a:t>
            </a:r>
            <a:endParaRPr lang="en-US" sz="1835" dirty="0"/>
          </a:p>
        </p:txBody>
      </p:sp>
      <p:sp>
        <p:nvSpPr>
          <p:cNvPr id="8" name="Text 5"/>
          <p:cNvSpPr/>
          <p:nvPr/>
        </p:nvSpPr>
        <p:spPr>
          <a:xfrm>
            <a:off x="3084790" y="2734151"/>
            <a:ext cx="4040148" cy="1193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49"/>
              </a:lnSpc>
              <a:buNone/>
            </a:pPr>
            <a:r>
              <a:rPr lang="en-US" sz="146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systèmes cyber-physiques peuvent être utilisés pour créer des modèles virtuels qui permettent de prédire les résultats d'une série d'actions ou de simulations.</a:t>
            </a:r>
            <a:endParaRPr lang="en-US" sz="1468" dirty="0"/>
          </a:p>
        </p:txBody>
      </p:sp>
      <p:sp>
        <p:nvSpPr>
          <p:cNvPr id="9" name="Text 6"/>
          <p:cNvSpPr/>
          <p:nvPr/>
        </p:nvSpPr>
        <p:spPr>
          <a:xfrm>
            <a:off x="7505462" y="2181701"/>
            <a:ext cx="4040148" cy="298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49"/>
              </a:lnSpc>
              <a:buNone/>
            </a:pPr>
            <a:endParaRPr lang="en-US" sz="1468" dirty="0"/>
          </a:p>
        </p:txBody>
      </p:sp>
      <p:sp>
        <p:nvSpPr>
          <p:cNvPr id="10" name="Shape 7"/>
          <p:cNvSpPr/>
          <p:nvPr/>
        </p:nvSpPr>
        <p:spPr>
          <a:xfrm>
            <a:off x="2898338" y="4046577"/>
            <a:ext cx="8833723" cy="1977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3084790" y="4240649"/>
            <a:ext cx="4040148" cy="5826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94"/>
              </a:lnSpc>
              <a:buNone/>
            </a:pPr>
            <a:r>
              <a:rPr lang="en-US" sz="1835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Amélioration de la Chaîne de Production</a:t>
            </a:r>
            <a:endParaRPr lang="en-US" sz="1835" dirty="0"/>
          </a:p>
        </p:txBody>
      </p:sp>
      <p:sp>
        <p:nvSpPr>
          <p:cNvPr id="12" name="Text 9"/>
          <p:cNvSpPr/>
          <p:nvPr/>
        </p:nvSpPr>
        <p:spPr>
          <a:xfrm>
            <a:off x="3084790" y="5009793"/>
            <a:ext cx="4040148" cy="894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49"/>
              </a:lnSpc>
              <a:buNone/>
            </a:pPr>
            <a:r>
              <a:rPr lang="en-US" sz="146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systèmes cyber-physiques peuvent améliorer la chaîne de production et les différents processus qui la composent.</a:t>
            </a:r>
            <a:endParaRPr lang="en-US" sz="1468" dirty="0"/>
          </a:p>
        </p:txBody>
      </p:sp>
      <p:sp>
        <p:nvSpPr>
          <p:cNvPr id="13" name="Text 10"/>
          <p:cNvSpPr/>
          <p:nvPr/>
        </p:nvSpPr>
        <p:spPr>
          <a:xfrm>
            <a:off x="7505462" y="4165997"/>
            <a:ext cx="4040148" cy="298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49"/>
              </a:lnSpc>
              <a:buNone/>
            </a:pPr>
            <a:endParaRPr lang="en-US" sz="1468" dirty="0"/>
          </a:p>
        </p:txBody>
      </p:sp>
      <p:sp>
        <p:nvSpPr>
          <p:cNvPr id="14" name="Shape 11"/>
          <p:cNvSpPr/>
          <p:nvPr/>
        </p:nvSpPr>
        <p:spPr>
          <a:xfrm>
            <a:off x="2898338" y="6023967"/>
            <a:ext cx="8833723" cy="16860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3084790" y="6218039"/>
            <a:ext cx="2484120" cy="2913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4"/>
              </a:lnSpc>
              <a:buNone/>
            </a:pPr>
            <a:r>
              <a:rPr lang="en-US" sz="1835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Sécurité dans les Usines</a:t>
            </a:r>
            <a:endParaRPr lang="en-US" sz="1835" dirty="0"/>
          </a:p>
        </p:txBody>
      </p:sp>
      <p:sp>
        <p:nvSpPr>
          <p:cNvPr id="16" name="Text 13"/>
          <p:cNvSpPr/>
          <p:nvPr/>
        </p:nvSpPr>
        <p:spPr>
          <a:xfrm>
            <a:off x="3084790" y="6695837"/>
            <a:ext cx="4040148" cy="894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49"/>
              </a:lnSpc>
              <a:buNone/>
            </a:pPr>
            <a:r>
              <a:rPr lang="en-US" sz="1468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systèmes cyber-physiques peuvent aider à renforcer la sécurité en identifiant les problèmes potentiels avant qu'ils ne se produisent</a:t>
            </a:r>
            <a:endParaRPr lang="en-US" sz="1468" dirty="0"/>
          </a:p>
        </p:txBody>
      </p:sp>
      <p:sp>
        <p:nvSpPr>
          <p:cNvPr id="17" name="Text 14"/>
          <p:cNvSpPr/>
          <p:nvPr/>
        </p:nvSpPr>
        <p:spPr>
          <a:xfrm>
            <a:off x="7505462" y="6143387"/>
            <a:ext cx="4040148" cy="298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49"/>
              </a:lnSpc>
              <a:buNone/>
            </a:pPr>
            <a:endParaRPr lang="en-US" sz="146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358640" y="3423285"/>
            <a:ext cx="5913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Merci de votre attention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00739" y="604957"/>
            <a:ext cx="10428923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02"/>
              </a:lnSpc>
              <a:buNone/>
            </a:pPr>
            <a:r>
              <a:rPr lang="en-US" sz="4322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 L'IoT et les Systèmes d'Informations Industriels</a:t>
            </a:r>
            <a:endParaRPr lang="en-US" sz="4322" dirty="0"/>
          </a:p>
        </p:txBody>
      </p:sp>
      <p:sp>
        <p:nvSpPr>
          <p:cNvPr id="5" name="Shape 2"/>
          <p:cNvSpPr/>
          <p:nvPr/>
        </p:nvSpPr>
        <p:spPr>
          <a:xfrm>
            <a:off x="2100739" y="4669155"/>
            <a:ext cx="10428923" cy="43815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6" name="Shape 3"/>
          <p:cNvSpPr/>
          <p:nvPr/>
        </p:nvSpPr>
        <p:spPr>
          <a:xfrm>
            <a:off x="4631174" y="4669095"/>
            <a:ext cx="43815" cy="768429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7" name="Shape 4"/>
          <p:cNvSpPr/>
          <p:nvPr/>
        </p:nvSpPr>
        <p:spPr>
          <a:xfrm>
            <a:off x="4406146" y="4422160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692">
            <a:solidFill>
              <a:srgbClr val="D1D1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84502" y="4463355"/>
            <a:ext cx="13716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1"/>
              </a:lnSpc>
              <a:buNone/>
            </a:pPr>
            <a:r>
              <a:rPr lang="en-US" sz="259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93" dirty="0"/>
          </a:p>
        </p:txBody>
      </p:sp>
      <p:sp>
        <p:nvSpPr>
          <p:cNvPr id="9" name="Text 6"/>
          <p:cNvSpPr/>
          <p:nvPr/>
        </p:nvSpPr>
        <p:spPr>
          <a:xfrm>
            <a:off x="3441502" y="5657136"/>
            <a:ext cx="2423160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1"/>
              </a:lnSpc>
              <a:buNone/>
            </a:pPr>
            <a:r>
              <a:rPr lang="en-US" sz="216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Collecte de Données</a:t>
            </a:r>
            <a:endParaRPr lang="en-US" sz="2161" dirty="0"/>
          </a:p>
        </p:txBody>
      </p:sp>
      <p:sp>
        <p:nvSpPr>
          <p:cNvPr id="10" name="Text 7"/>
          <p:cNvSpPr/>
          <p:nvPr/>
        </p:nvSpPr>
        <p:spPr>
          <a:xfrm>
            <a:off x="2320290" y="6219706"/>
            <a:ext cx="4665583" cy="1404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66"/>
              </a:lnSpc>
              <a:buNone/>
            </a:pPr>
            <a:r>
              <a:rPr lang="en-US" sz="1729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objets connectés permettent de collecter des données en temps réel à partir de capteurs et d'appareils intelligents dans l'environnement industriel.</a:t>
            </a:r>
            <a:endParaRPr lang="en-US" sz="1729" dirty="0"/>
          </a:p>
        </p:txBody>
      </p:sp>
      <p:sp>
        <p:nvSpPr>
          <p:cNvPr id="11" name="Shape 8"/>
          <p:cNvSpPr/>
          <p:nvPr/>
        </p:nvSpPr>
        <p:spPr>
          <a:xfrm>
            <a:off x="7293293" y="3900785"/>
            <a:ext cx="43815" cy="768429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8264" y="4422160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692">
            <a:solidFill>
              <a:srgbClr val="D1D1C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760" y="4463355"/>
            <a:ext cx="18288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1"/>
              </a:lnSpc>
              <a:buNone/>
            </a:pPr>
            <a:r>
              <a:rPr lang="en-US" sz="259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93" dirty="0"/>
          </a:p>
        </p:txBody>
      </p:sp>
      <p:sp>
        <p:nvSpPr>
          <p:cNvPr id="14" name="Text 11"/>
          <p:cNvSpPr/>
          <p:nvPr/>
        </p:nvSpPr>
        <p:spPr>
          <a:xfrm>
            <a:off x="5878830" y="2416135"/>
            <a:ext cx="2872740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1"/>
              </a:lnSpc>
              <a:buNone/>
            </a:pPr>
            <a:r>
              <a:rPr lang="en-US" sz="216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Surveillance et Contrôle</a:t>
            </a:r>
            <a:endParaRPr lang="en-US" sz="2161" dirty="0"/>
          </a:p>
        </p:txBody>
      </p:sp>
      <p:sp>
        <p:nvSpPr>
          <p:cNvPr id="15" name="Text 12"/>
          <p:cNvSpPr/>
          <p:nvPr/>
        </p:nvSpPr>
        <p:spPr>
          <a:xfrm>
            <a:off x="4982408" y="2978706"/>
            <a:ext cx="4665583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66"/>
              </a:lnSpc>
              <a:buNone/>
            </a:pPr>
            <a:r>
              <a:rPr lang="en-US" sz="1729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L'intégration de l'IoT permet une surveillance et un contrôle plus précis des opérations.</a:t>
            </a:r>
            <a:endParaRPr lang="en-US" sz="1729" dirty="0"/>
          </a:p>
        </p:txBody>
      </p:sp>
      <p:sp>
        <p:nvSpPr>
          <p:cNvPr id="16" name="Shape 13"/>
          <p:cNvSpPr/>
          <p:nvPr/>
        </p:nvSpPr>
        <p:spPr>
          <a:xfrm>
            <a:off x="9955411" y="4669095"/>
            <a:ext cx="43815" cy="768429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7" name="Shape 14"/>
          <p:cNvSpPr/>
          <p:nvPr/>
        </p:nvSpPr>
        <p:spPr>
          <a:xfrm>
            <a:off x="9730383" y="4422160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692">
            <a:solidFill>
              <a:srgbClr val="D1D1C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885878" y="4463355"/>
            <a:ext cx="18288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1"/>
              </a:lnSpc>
              <a:buNone/>
            </a:pPr>
            <a:r>
              <a:rPr lang="en-US" sz="259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93" dirty="0"/>
          </a:p>
        </p:txBody>
      </p:sp>
      <p:sp>
        <p:nvSpPr>
          <p:cNvPr id="19" name="Text 16"/>
          <p:cNvSpPr/>
          <p:nvPr/>
        </p:nvSpPr>
        <p:spPr>
          <a:xfrm>
            <a:off x="8297108" y="5657136"/>
            <a:ext cx="3360420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1"/>
              </a:lnSpc>
              <a:buNone/>
            </a:pPr>
            <a:r>
              <a:rPr lang="en-US" sz="216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Optimisation des Processus</a:t>
            </a:r>
            <a:endParaRPr lang="en-US" sz="2161" dirty="0"/>
          </a:p>
        </p:txBody>
      </p:sp>
      <p:sp>
        <p:nvSpPr>
          <p:cNvPr id="20" name="Text 17"/>
          <p:cNvSpPr/>
          <p:nvPr/>
        </p:nvSpPr>
        <p:spPr>
          <a:xfrm>
            <a:off x="7644527" y="6219706"/>
            <a:ext cx="4665583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66"/>
              </a:lnSpc>
              <a:buNone/>
            </a:pPr>
            <a:r>
              <a:rPr lang="en-US" sz="1729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L'utilisation de l'IoT permet une optimisation des processus basée sur les données en temps réel.</a:t>
            </a:r>
            <a:endParaRPr lang="en-US" sz="17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410"/>
          </a:xfrm>
          <a:prstGeom prst="rect">
            <a:avLst/>
          </a:prstGeom>
          <a:solidFill>
            <a:srgbClr val="FFFFFF">
              <a:alpha val="75000"/>
            </a:srgbClr>
          </a:solidFill>
          <a:ln w="12144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58785" y="539115"/>
            <a:ext cx="9312712" cy="1225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24"/>
              </a:lnSpc>
              <a:buNone/>
            </a:pPr>
            <a:r>
              <a:rPr lang="en-US" sz="385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 L'IA et le ML dans les Systèmes d'Informations Industriels</a:t>
            </a:r>
            <a:endParaRPr lang="en-US" sz="385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85" y="2156579"/>
            <a:ext cx="2908102" cy="29081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32534" y="5309711"/>
            <a:ext cx="196048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2"/>
              </a:lnSpc>
              <a:buNone/>
            </a:pPr>
            <a:r>
              <a:rPr lang="en-US" sz="193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Prise de Décision</a:t>
            </a:r>
            <a:endParaRPr lang="en-US" sz="1930" dirty="0"/>
          </a:p>
        </p:txBody>
      </p:sp>
      <p:sp>
        <p:nvSpPr>
          <p:cNvPr id="7" name="Text 3"/>
          <p:cNvSpPr/>
          <p:nvPr/>
        </p:nvSpPr>
        <p:spPr>
          <a:xfrm>
            <a:off x="2658785" y="5811917"/>
            <a:ext cx="2908102" cy="1882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Systèmes d'Informations Industriels utilisent l'IA et le ML pour la prédiction de la demande, l'optimisation des stocks, la maintenance prédictive, la détection des anomalies, etc.</a:t>
            </a:r>
            <a:endParaRPr lang="en-US" sz="15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1" y="2156579"/>
            <a:ext cx="2908221" cy="29082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71091" y="5309830"/>
            <a:ext cx="288798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2"/>
              </a:lnSpc>
              <a:buNone/>
            </a:pPr>
            <a:r>
              <a:rPr lang="en-US" sz="193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Surveillance des Bâtiments</a:t>
            </a:r>
            <a:endParaRPr lang="en-US" sz="1930" dirty="0"/>
          </a:p>
        </p:txBody>
      </p:sp>
      <p:sp>
        <p:nvSpPr>
          <p:cNvPr id="10" name="Text 5"/>
          <p:cNvSpPr/>
          <p:nvPr/>
        </p:nvSpPr>
        <p:spPr>
          <a:xfrm>
            <a:off x="5860971" y="5812036"/>
            <a:ext cx="2908221" cy="156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L'utilisation de l'IA et du ML permet une surveillance et une analyse précise des comportements et des habitudes au sein du bâtiment.</a:t>
            </a:r>
            <a:endParaRPr lang="en-US" sz="15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276" y="2156579"/>
            <a:ext cx="2908221" cy="29082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24856" y="5309830"/>
            <a:ext cx="238506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2"/>
              </a:lnSpc>
              <a:buNone/>
            </a:pPr>
            <a:r>
              <a:rPr lang="en-US" sz="193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Systèmes Automatisés</a:t>
            </a:r>
            <a:endParaRPr lang="en-US" sz="1930" dirty="0"/>
          </a:p>
        </p:txBody>
      </p:sp>
      <p:sp>
        <p:nvSpPr>
          <p:cNvPr id="13" name="Text 7"/>
          <p:cNvSpPr/>
          <p:nvPr/>
        </p:nvSpPr>
        <p:spPr>
          <a:xfrm>
            <a:off x="9063276" y="5812036"/>
            <a:ext cx="2908221" cy="1254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Systèmes d'Informations Industriels peuvent utiliser l'IA et le ML pour optimiser les systèmes automatisés.</a:t>
            </a:r>
            <a:endParaRPr lang="en-US" sz="15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44447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 Le Cloud Computing et les Systèmes d'Informations Industriels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3400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15515" y="4381738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4416385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Stockage de Données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985742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 Cloud Computing permet de stocker de grandes quantités de données et de les organiser de manière sécurisée.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43400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84890" y="438173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352342" y="44163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Accès à Distance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352342" y="4985742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Systèmes d'Informations Industriels peuvent être accessibles à distance avec une infrastructure flexible et évolutive.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43400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80934" y="438173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944576" y="4416385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Collaboration Facilitée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944576" y="5332928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 Cloud Computing facilite également la collaboration entre les partenaires de la chaîne logistique.</a:t>
            </a:r>
            <a:endParaRPr lang="en-US" sz="175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3331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14443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 L'Analytique Avancée dans les Systèmes d'Informations Industriels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977521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4213503"/>
            <a:ext cx="2720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Algorithmes Prédictifs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782860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L'analytique avancée permet de tirer des informations précieuses pour la prise de décision stratégique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977521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4213503"/>
            <a:ext cx="2659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Tendances du Marché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4782860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L'analytique avancée aide les entreprises à identifier les opportunités d'amélioration et à détecter les tendances du marché.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410"/>
          </a:xfrm>
          <a:prstGeom prst="rect">
            <a:avLst/>
          </a:prstGeom>
          <a:solidFill>
            <a:srgbClr val="FFFFFF">
              <a:alpha val="75000"/>
            </a:srgbClr>
          </a:solidFill>
          <a:ln w="12144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58785" y="539115"/>
            <a:ext cx="9312712" cy="1225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24"/>
              </a:lnSpc>
              <a:buNone/>
            </a:pPr>
            <a:r>
              <a:rPr lang="en-US" sz="385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5. La Cybersécurité renforcée pour les Systèmes d'Informations Industriels</a:t>
            </a:r>
            <a:endParaRPr lang="en-US" sz="385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85" y="2156579"/>
            <a:ext cx="2908102" cy="29081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69776" y="5309711"/>
            <a:ext cx="228600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2"/>
              </a:lnSpc>
              <a:buNone/>
            </a:pPr>
            <a:r>
              <a:rPr lang="en-US" sz="193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Sécurité des Données</a:t>
            </a:r>
            <a:endParaRPr lang="en-US" sz="1930" dirty="0"/>
          </a:p>
        </p:txBody>
      </p:sp>
      <p:sp>
        <p:nvSpPr>
          <p:cNvPr id="7" name="Text 3"/>
          <p:cNvSpPr/>
          <p:nvPr/>
        </p:nvSpPr>
        <p:spPr>
          <a:xfrm>
            <a:off x="2658785" y="5811917"/>
            <a:ext cx="2908102" cy="1882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entreprises doivent renforcer leurs mesures de sécurité pour protéger les données sensibles, les infrastructures critiques et les échanges d'informations avec les partenaires.</a:t>
            </a:r>
            <a:endParaRPr lang="en-US" sz="15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1" y="2156579"/>
            <a:ext cx="2908221" cy="29082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0971" y="5309830"/>
            <a:ext cx="2908221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12"/>
              </a:lnSpc>
              <a:buNone/>
            </a:pPr>
            <a:r>
              <a:rPr lang="en-US" sz="193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Sécurité des Objets Connectés</a:t>
            </a:r>
            <a:endParaRPr lang="en-US" sz="1930" dirty="0"/>
          </a:p>
        </p:txBody>
      </p:sp>
      <p:sp>
        <p:nvSpPr>
          <p:cNvPr id="10" name="Text 5"/>
          <p:cNvSpPr/>
          <p:nvPr/>
        </p:nvSpPr>
        <p:spPr>
          <a:xfrm>
            <a:off x="5860971" y="6118265"/>
            <a:ext cx="2908221" cy="1254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solutions de cybersécurité avancées offrent des moyens de sécuriser l'IoT dans les environnements industriels.</a:t>
            </a:r>
            <a:endParaRPr lang="en-US" sz="15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276" y="2156579"/>
            <a:ext cx="2908221" cy="29082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49596" y="5309830"/>
            <a:ext cx="2735580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2"/>
              </a:lnSpc>
              <a:buNone/>
            </a:pPr>
            <a:r>
              <a:rPr lang="en-US" sz="193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Surveillance des Menaces</a:t>
            </a:r>
            <a:endParaRPr lang="en-US" sz="1930" dirty="0"/>
          </a:p>
        </p:txBody>
      </p:sp>
      <p:sp>
        <p:nvSpPr>
          <p:cNvPr id="13" name="Text 7"/>
          <p:cNvSpPr/>
          <p:nvPr/>
        </p:nvSpPr>
        <p:spPr>
          <a:xfrm>
            <a:off x="9063276" y="5812036"/>
            <a:ext cx="2908221" cy="1254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entreprises peuvent utiliser des solutions de surveillance des menaces pour surveiller les attaques potentielles.</a:t>
            </a:r>
            <a:endParaRPr lang="en-US" sz="15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491621"/>
            <a:ext cx="8229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6. L'IA pour la Qualité du Produit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630335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866317"/>
            <a:ext cx="2644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Détection des Défauts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435673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L'IA peut aider à la détection précoce des problèmes liés à la qualité des produits.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630335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3866317"/>
            <a:ext cx="2308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Inspection Visuelle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4435673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L'IA peut être utilisée pour l'inspection automatisée des produits pour les défauts, même à grande vitesse.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73640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7. SII et Big Data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857750"/>
            <a:ext cx="10554414" cy="44410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6" name="Shape 3"/>
          <p:cNvSpPr/>
          <p:nvPr/>
        </p:nvSpPr>
        <p:spPr>
          <a:xfrm>
            <a:off x="4598849" y="4857750"/>
            <a:ext cx="44410" cy="777597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7" name="Shape 4"/>
          <p:cNvSpPr/>
          <p:nvPr/>
        </p:nvSpPr>
        <p:spPr>
          <a:xfrm>
            <a:off x="4371142" y="46078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48664" y="4649510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639854" y="5857637"/>
            <a:ext cx="3962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Collecte des Données et Stockage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260163" y="6426994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Systèmes d'Informations Industriels permettent la collecte et le stockage des données à grande échelle.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2995" y="4080153"/>
            <a:ext cx="44410" cy="777597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88" y="46078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950" y="464951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4954310" y="1875115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Analyses et Prédictions basées sur les Données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4954310" y="2791658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entreprises peuvent utiliser cette technologie pour analyser de larges ensembles de données et effectuer des prévisions.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987141" y="4857750"/>
            <a:ext cx="44410" cy="777597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7" name="Shape 14"/>
          <p:cNvSpPr/>
          <p:nvPr/>
        </p:nvSpPr>
        <p:spPr>
          <a:xfrm>
            <a:off x="9759434" y="46078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13811">
            <a:solidFill>
              <a:srgbClr val="D1D1C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917906" y="464951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073866" y="5857637"/>
            <a:ext cx="3870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 Gestion des Flux de Données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7648456" y="6426994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Cela permet aux entreprises de comprendre les tendances du marché pour mieux cibler leurs stratégies marketing.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FFFFF">
              <a:alpha val="75000"/>
            </a:srgbClr>
          </a:solidFill>
          <a:ln w="12263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54975" y="539591"/>
            <a:ext cx="9320332" cy="12263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28"/>
              </a:lnSpc>
              <a:buNone/>
            </a:pPr>
            <a:r>
              <a:rPr lang="en-US" sz="3863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8. L'Internet des Objets et l'Industrie Automobile</a:t>
            </a:r>
            <a:endParaRPr lang="en-US" sz="3863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75" y="2158365"/>
            <a:ext cx="2910483" cy="29104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29082" y="5314117"/>
            <a:ext cx="1962150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14"/>
              </a:lnSpc>
              <a:buNone/>
            </a:pPr>
            <a:r>
              <a:rPr lang="en-US" sz="193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Connectivité</a:t>
            </a:r>
            <a:endParaRPr lang="en-US" sz="1931" dirty="0"/>
          </a:p>
        </p:txBody>
      </p:sp>
      <p:sp>
        <p:nvSpPr>
          <p:cNvPr id="7" name="Text 3"/>
          <p:cNvSpPr/>
          <p:nvPr/>
        </p:nvSpPr>
        <p:spPr>
          <a:xfrm>
            <a:off x="2654975" y="5816918"/>
            <a:ext cx="2910483" cy="941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2"/>
              </a:lnSpc>
              <a:buNone/>
            </a:pPr>
            <a:r>
              <a:rPr lang="en-US" sz="154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L'IoT offre une connectivité entre les conducteurs, les passagers, les véhicules et la ville.</a:t>
            </a:r>
            <a:endParaRPr lang="en-US" sz="1545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80" y="2158365"/>
            <a:ext cx="2910602" cy="29106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59780" y="5314236"/>
            <a:ext cx="2910602" cy="613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14"/>
              </a:lnSpc>
              <a:buNone/>
            </a:pPr>
            <a:r>
              <a:rPr lang="en-US" sz="193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Régulation du Traffic Routier</a:t>
            </a:r>
            <a:endParaRPr lang="en-US" sz="1931" dirty="0"/>
          </a:p>
        </p:txBody>
      </p:sp>
      <p:sp>
        <p:nvSpPr>
          <p:cNvPr id="10" name="Text 5"/>
          <p:cNvSpPr/>
          <p:nvPr/>
        </p:nvSpPr>
        <p:spPr>
          <a:xfrm>
            <a:off x="5859780" y="6123623"/>
            <a:ext cx="2910602" cy="1569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2"/>
              </a:lnSpc>
              <a:buNone/>
            </a:pPr>
            <a:r>
              <a:rPr lang="en-US" sz="154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données recueillies à partir des voitures intelligentes peuvent aider à réguler le traffic routier et la connectivité entre les véhicules.</a:t>
            </a:r>
            <a:endParaRPr lang="en-US" sz="1545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704" y="2158365"/>
            <a:ext cx="2910602" cy="291060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064704" y="5314236"/>
            <a:ext cx="2910602" cy="613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14"/>
              </a:lnSpc>
              <a:buNone/>
            </a:pPr>
            <a:r>
              <a:rPr lang="en-US" sz="193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Chaîne de Production Automatisée</a:t>
            </a:r>
            <a:endParaRPr lang="en-US" sz="1931" dirty="0"/>
          </a:p>
        </p:txBody>
      </p:sp>
      <p:sp>
        <p:nvSpPr>
          <p:cNvPr id="13" name="Text 7"/>
          <p:cNvSpPr/>
          <p:nvPr/>
        </p:nvSpPr>
        <p:spPr>
          <a:xfrm>
            <a:off x="9064704" y="6123623"/>
            <a:ext cx="2910602" cy="1569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2"/>
              </a:lnSpc>
              <a:buNone/>
            </a:pPr>
            <a:r>
              <a:rPr lang="en-US" sz="154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Systèmes d'Informations Industriels peuvent être utilisés pour automatiser la chaîne de production, augmentant l'efficacité générale de l'usine.</a:t>
            </a:r>
            <a:endParaRPr lang="en-US" sz="15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2023-09-26T07:24:46Z</dcterms:created>
  <dcterms:modified xsi:type="dcterms:W3CDTF">2023-09-26T07:24:46Z</dcterms:modified>
</cp:coreProperties>
</file>